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55f6bcf7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55f6bcf7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55f6bcf7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55f6bcf7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55f6bcf7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55f6bcf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50c10de8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50c10de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55f6bcf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55f6bcf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50c10de8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50c10de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0c10de8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0c10de8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55f6bcf7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55f6bcf7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50c10de8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50c10de8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629350"/>
            <a:ext cx="8520600" cy="11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rgbClr val="FFFFFF"/>
                </a:solidFill>
                <a:latin typeface="Montserrat"/>
                <a:ea typeface="Montserrat"/>
                <a:cs typeface="Montserrat"/>
                <a:sym typeface="Montserrat"/>
              </a:rPr>
              <a:t>Receiver Temperature Estimates for </a:t>
            </a:r>
            <a:endParaRPr sz="2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2400">
                <a:solidFill>
                  <a:srgbClr val="FFFFFF"/>
                </a:solidFill>
                <a:latin typeface="Montserrat"/>
                <a:ea typeface="Montserrat"/>
                <a:cs typeface="Montserrat"/>
                <a:sym typeface="Montserrat"/>
              </a:rPr>
              <a:t>HERA H1C Observations</a:t>
            </a:r>
            <a:endParaRPr sz="24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100"/>
          </a:p>
        </p:txBody>
      </p:sp>
      <p:sp>
        <p:nvSpPr>
          <p:cNvPr id="55" name="Google Shape;55;p13"/>
          <p:cNvSpPr txBox="1"/>
          <p:nvPr>
            <p:ph idx="1" type="subTitle"/>
          </p:nvPr>
        </p:nvSpPr>
        <p:spPr>
          <a:xfrm>
            <a:off x="311700" y="2934650"/>
            <a:ext cx="8520600" cy="151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latin typeface="Montserrat"/>
                <a:ea typeface="Montserrat"/>
                <a:cs typeface="Montserrat"/>
                <a:sym typeface="Montserrat"/>
              </a:rPr>
              <a:t>Tyler Cox</a:t>
            </a:r>
            <a:endParaRPr sz="1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400">
                <a:solidFill>
                  <a:srgbClr val="FFFFFF"/>
                </a:solidFill>
                <a:latin typeface="Montserrat"/>
                <a:ea typeface="Montserrat"/>
                <a:cs typeface="Montserrat"/>
                <a:sym typeface="Montserrat"/>
              </a:rPr>
              <a:t>Advisors: Daniel Jacobs and Adam Beardsley</a:t>
            </a:r>
            <a:endParaRPr sz="1400">
              <a:solidFill>
                <a:srgbClr val="FFFFFF"/>
              </a:solidFill>
              <a:latin typeface="Montserrat"/>
              <a:ea typeface="Montserrat"/>
              <a:cs typeface="Montserrat"/>
              <a:sym typeface="Montserrat"/>
            </a:endParaRPr>
          </a:p>
          <a:p>
            <a:pPr indent="0" lvl="0" marL="0" rtl="0" algn="ctr">
              <a:spcBef>
                <a:spcPts val="0"/>
              </a:spcBef>
              <a:spcAft>
                <a:spcPts val="0"/>
              </a:spcAft>
              <a:buNone/>
            </a:pPr>
            <a:r>
              <a:t/>
            </a:r>
            <a:endParaRPr sz="1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400">
                <a:solidFill>
                  <a:srgbClr val="FFFFFF"/>
                </a:solidFill>
                <a:latin typeface="Montserrat"/>
                <a:ea typeface="Montserrat"/>
                <a:cs typeface="Montserrat"/>
                <a:sym typeface="Montserrat"/>
              </a:rPr>
              <a:t>NASA  Space Grant Symposium</a:t>
            </a:r>
            <a:endParaRPr sz="1400">
              <a:solidFill>
                <a:srgbClr val="FFFFFF"/>
              </a:solidFill>
              <a:latin typeface="Montserrat"/>
              <a:ea typeface="Montserrat"/>
              <a:cs typeface="Montserrat"/>
              <a:sym typeface="Montserrat"/>
            </a:endParaRPr>
          </a:p>
          <a:p>
            <a:pPr indent="0" lvl="0" marL="0" rtl="0" algn="ctr">
              <a:spcBef>
                <a:spcPts val="0"/>
              </a:spcBef>
              <a:spcAft>
                <a:spcPts val="0"/>
              </a:spcAft>
              <a:buNone/>
            </a:pPr>
            <a:r>
              <a:rPr lang="en" sz="1400">
                <a:solidFill>
                  <a:srgbClr val="FFFFFF"/>
                </a:solidFill>
                <a:latin typeface="Montserrat"/>
                <a:ea typeface="Montserrat"/>
                <a:cs typeface="Montserrat"/>
                <a:sym typeface="Montserrat"/>
              </a:rPr>
              <a:t>April 13, 2019</a:t>
            </a:r>
            <a:endParaRPr sz="1400">
              <a:solidFill>
                <a:srgbClr val="FFFFFF"/>
              </a:solidFill>
              <a:latin typeface="Montserrat"/>
              <a:ea typeface="Montserrat"/>
              <a:cs typeface="Montserrat"/>
              <a:sym typeface="Montserrat"/>
            </a:endParaRPr>
          </a:p>
        </p:txBody>
      </p:sp>
      <p:pic>
        <p:nvPicPr>
          <p:cNvPr id="56" name="Google Shape;56;p13"/>
          <p:cNvPicPr preferRelativeResize="0"/>
          <p:nvPr/>
        </p:nvPicPr>
        <p:blipFill>
          <a:blip r:embed="rId3">
            <a:alphaModFix/>
          </a:blip>
          <a:stretch>
            <a:fillRect/>
          </a:stretch>
        </p:blipFill>
        <p:spPr>
          <a:xfrm>
            <a:off x="3347875" y="435025"/>
            <a:ext cx="2642132" cy="836675"/>
          </a:xfrm>
          <a:prstGeom prst="rect">
            <a:avLst/>
          </a:prstGeom>
          <a:noFill/>
          <a:ln>
            <a:noFill/>
          </a:ln>
        </p:spPr>
      </p:pic>
      <p:pic>
        <p:nvPicPr>
          <p:cNvPr id="57" name="Google Shape;57;p13"/>
          <p:cNvPicPr preferRelativeResize="0"/>
          <p:nvPr/>
        </p:nvPicPr>
        <p:blipFill>
          <a:blip r:embed="rId4">
            <a:alphaModFix/>
          </a:blip>
          <a:stretch>
            <a:fillRect/>
          </a:stretch>
        </p:blipFill>
        <p:spPr>
          <a:xfrm>
            <a:off x="7481950" y="325460"/>
            <a:ext cx="1510626" cy="1263916"/>
          </a:xfrm>
          <a:prstGeom prst="rect">
            <a:avLst/>
          </a:prstGeom>
          <a:noFill/>
          <a:ln>
            <a:noFill/>
          </a:ln>
        </p:spPr>
      </p:pic>
      <p:pic>
        <p:nvPicPr>
          <p:cNvPr id="58" name="Google Shape;58;p13"/>
          <p:cNvPicPr preferRelativeResize="0"/>
          <p:nvPr/>
        </p:nvPicPr>
        <p:blipFill>
          <a:blip r:embed="rId5">
            <a:alphaModFix/>
          </a:blip>
          <a:stretch>
            <a:fillRect/>
          </a:stretch>
        </p:blipFill>
        <p:spPr>
          <a:xfrm>
            <a:off x="452950" y="3274751"/>
            <a:ext cx="1395875" cy="1437749"/>
          </a:xfrm>
          <a:prstGeom prst="rect">
            <a:avLst/>
          </a:prstGeom>
          <a:noFill/>
          <a:ln>
            <a:noFill/>
          </a:ln>
        </p:spPr>
      </p:pic>
      <p:pic>
        <p:nvPicPr>
          <p:cNvPr id="59" name="Google Shape;59;p13"/>
          <p:cNvPicPr preferRelativeResize="0"/>
          <p:nvPr/>
        </p:nvPicPr>
        <p:blipFill>
          <a:blip r:embed="rId6">
            <a:alphaModFix/>
          </a:blip>
          <a:stretch>
            <a:fillRect/>
          </a:stretch>
        </p:blipFill>
        <p:spPr>
          <a:xfrm>
            <a:off x="503187" y="325450"/>
            <a:ext cx="1295399" cy="1055825"/>
          </a:xfrm>
          <a:prstGeom prst="rect">
            <a:avLst/>
          </a:prstGeom>
          <a:noFill/>
          <a:ln>
            <a:noFill/>
          </a:ln>
        </p:spPr>
      </p:pic>
      <p:pic>
        <p:nvPicPr>
          <p:cNvPr id="60" name="Google Shape;60;p13"/>
          <p:cNvPicPr preferRelativeResize="0"/>
          <p:nvPr/>
        </p:nvPicPr>
        <p:blipFill>
          <a:blip r:embed="rId7">
            <a:alphaModFix/>
          </a:blip>
          <a:stretch>
            <a:fillRect/>
          </a:stretch>
        </p:blipFill>
        <p:spPr>
          <a:xfrm>
            <a:off x="7539325" y="3292026"/>
            <a:ext cx="1395875" cy="140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Summary</a:t>
            </a:r>
            <a:endParaRPr sz="2400">
              <a:latin typeface="Montserrat"/>
              <a:ea typeface="Montserrat"/>
              <a:cs typeface="Montserrat"/>
              <a:sym typeface="Montserrat"/>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Receiver temperature estimates for H1C observations match theoretical estimates of the receiver temperature</a:t>
            </a:r>
            <a:endParaRPr sz="1400">
              <a:solidFill>
                <a:srgbClr val="FFFFFF"/>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Error bars seem to realistic with fractional error hovering around ~20%</a:t>
            </a:r>
            <a:endParaRPr sz="1400">
              <a:solidFill>
                <a:srgbClr val="FFFFFF"/>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FFFFFF"/>
              </a:buClr>
              <a:buSzPts val="1400"/>
              <a:buFont typeface="Montserrat"/>
              <a:buChar char="●"/>
            </a:pPr>
            <a:r>
              <a:rPr lang="en" sz="1400">
                <a:solidFill>
                  <a:srgbClr val="FFFFFF"/>
                </a:solidFill>
                <a:latin typeface="Montserrat"/>
                <a:ea typeface="Montserrat"/>
                <a:cs typeface="Montserrat"/>
                <a:sym typeface="Montserrat"/>
              </a:rPr>
              <a:t>Future work will include further error analysis (variance in the data, more beam/sky model uncertainty) to constrain the noise level of the array</a:t>
            </a:r>
            <a:endParaRPr sz="1400">
              <a:solidFill>
                <a:srgbClr val="FFFFFF"/>
              </a:solidFill>
              <a:latin typeface="Montserrat"/>
              <a:ea typeface="Montserrat"/>
              <a:cs typeface="Montserrat"/>
              <a:sym typeface="Montserrat"/>
            </a:endParaRPr>
          </a:p>
          <a:p>
            <a:pPr indent="0" lvl="0" marL="0" rtl="0" algn="l">
              <a:lnSpc>
                <a:spcPct val="100000"/>
              </a:lnSpc>
              <a:spcBef>
                <a:spcPts val="1600"/>
              </a:spcBef>
              <a:spcAft>
                <a:spcPts val="0"/>
              </a:spcAft>
              <a:buNone/>
            </a:pPr>
            <a:r>
              <a:t/>
            </a:r>
            <a:endParaRPr sz="1400">
              <a:solidFill>
                <a:srgbClr val="FFFFFF"/>
              </a:solidFill>
              <a:latin typeface="Montserrat"/>
              <a:ea typeface="Montserrat"/>
              <a:cs typeface="Montserrat"/>
              <a:sym typeface="Montserrat"/>
            </a:endParaRPr>
          </a:p>
          <a:p>
            <a:pPr indent="0" lvl="0" marL="0" rtl="0" algn="ctr">
              <a:lnSpc>
                <a:spcPct val="100000"/>
              </a:lnSpc>
              <a:spcBef>
                <a:spcPts val="1600"/>
              </a:spcBef>
              <a:spcAft>
                <a:spcPts val="0"/>
              </a:spcAft>
              <a:buNone/>
            </a:pPr>
            <a:r>
              <a:rPr lang="en" sz="1400">
                <a:solidFill>
                  <a:srgbClr val="FFFFFF"/>
                </a:solidFill>
                <a:latin typeface="Montserrat"/>
                <a:ea typeface="Montserrat"/>
                <a:cs typeface="Montserrat"/>
                <a:sym typeface="Montserrat"/>
              </a:rPr>
              <a:t>Further Questions?</a:t>
            </a:r>
            <a:endParaRPr sz="1400">
              <a:solidFill>
                <a:srgbClr val="FFFFFF"/>
              </a:solidFill>
              <a:latin typeface="Montserrat"/>
              <a:ea typeface="Montserrat"/>
              <a:cs typeface="Montserrat"/>
              <a:sym typeface="Montserrat"/>
            </a:endParaRPr>
          </a:p>
          <a:p>
            <a:pPr indent="0" lvl="0" marL="0" rtl="0" algn="ctr">
              <a:lnSpc>
                <a:spcPct val="100000"/>
              </a:lnSpc>
              <a:spcBef>
                <a:spcPts val="1600"/>
              </a:spcBef>
              <a:spcAft>
                <a:spcPts val="0"/>
              </a:spcAft>
              <a:buNone/>
            </a:pPr>
            <a:r>
              <a:rPr lang="en" sz="1400">
                <a:solidFill>
                  <a:srgbClr val="FFFFFF"/>
                </a:solidFill>
                <a:latin typeface="Montserrat"/>
                <a:ea typeface="Montserrat"/>
                <a:cs typeface="Montserrat"/>
                <a:sym typeface="Montserrat"/>
              </a:rPr>
              <a:t>Tyler Cox</a:t>
            </a:r>
            <a:endParaRPr sz="1400">
              <a:solidFill>
                <a:srgbClr val="FFFFFF"/>
              </a:solidFill>
              <a:latin typeface="Montserrat"/>
              <a:ea typeface="Montserrat"/>
              <a:cs typeface="Montserrat"/>
              <a:sym typeface="Montserrat"/>
            </a:endParaRPr>
          </a:p>
          <a:p>
            <a:pPr indent="0" lvl="0" marL="0" rtl="0" algn="ctr">
              <a:lnSpc>
                <a:spcPct val="100000"/>
              </a:lnSpc>
              <a:spcBef>
                <a:spcPts val="1600"/>
              </a:spcBef>
              <a:spcAft>
                <a:spcPts val="1600"/>
              </a:spcAft>
              <a:buNone/>
            </a:pPr>
            <a:r>
              <a:rPr lang="en" sz="1400" u="sng">
                <a:solidFill>
                  <a:srgbClr val="FFFFFF"/>
                </a:solidFill>
                <a:latin typeface="Montserrat"/>
                <a:ea typeface="Montserrat"/>
                <a:cs typeface="Montserrat"/>
                <a:sym typeface="Montserrat"/>
              </a:rPr>
              <a:t>Email</a:t>
            </a:r>
            <a:r>
              <a:rPr lang="en" sz="1400">
                <a:solidFill>
                  <a:srgbClr val="FFFFFF"/>
                </a:solidFill>
                <a:latin typeface="Montserrat"/>
                <a:ea typeface="Montserrat"/>
                <a:cs typeface="Montserrat"/>
                <a:sym typeface="Montserrat"/>
              </a:rPr>
              <a:t>: </a:t>
            </a:r>
            <a:r>
              <a:rPr lang="en" sz="1400">
                <a:solidFill>
                  <a:srgbClr val="FFFFFF"/>
                </a:solidFill>
                <a:latin typeface="Montserrat"/>
                <a:ea typeface="Montserrat"/>
                <a:cs typeface="Montserrat"/>
                <a:sym typeface="Montserrat"/>
              </a:rPr>
              <a:t>tyler.a.cox@asu.edu</a:t>
            </a:r>
            <a:endParaRPr sz="140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a:ea typeface="Montserrat"/>
                <a:cs typeface="Montserrat"/>
                <a:sym typeface="Montserrat"/>
              </a:rPr>
              <a:t>Acknowledgements</a:t>
            </a:r>
            <a:endParaRPr sz="2400">
              <a:latin typeface="Montserrat"/>
              <a:ea typeface="Montserrat"/>
              <a:cs typeface="Montserrat"/>
              <a:sym typeface="Montserrat"/>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rgbClr val="FFFFFF"/>
                </a:solidFill>
                <a:latin typeface="Montserrat"/>
                <a:ea typeface="Montserrat"/>
                <a:cs typeface="Montserrat"/>
                <a:sym typeface="Montserrat"/>
              </a:rPr>
              <a:t>I would like to extend my thanks to:</a:t>
            </a:r>
            <a:endParaRPr>
              <a:solidFill>
                <a:srgbClr val="FFFFFF"/>
              </a:solidFill>
              <a:latin typeface="Montserrat"/>
              <a:ea typeface="Montserrat"/>
              <a:cs typeface="Montserrat"/>
              <a:sym typeface="Montserrat"/>
            </a:endParaRPr>
          </a:p>
          <a:p>
            <a:pPr indent="-342900" lvl="0" marL="457200" rtl="0" algn="l">
              <a:lnSpc>
                <a:spcPct val="150000"/>
              </a:lnSpc>
              <a:spcBef>
                <a:spcPts val="160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Danny Jacobs and Adam Beardsley</a:t>
            </a:r>
            <a:endParaRPr>
              <a:solidFill>
                <a:srgbClr val="FFFFFF"/>
              </a:solidFill>
              <a:latin typeface="Montserrat"/>
              <a:ea typeface="Montserrat"/>
              <a:cs typeface="Montserrat"/>
              <a:sym typeface="Montserrat"/>
            </a:endParaRPr>
          </a:p>
          <a:p>
            <a:pPr indent="-342900" lvl="0" marL="457200" rtl="0" algn="l">
              <a:lnSpc>
                <a:spcPct val="15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Shane Bechtel and Lily Whitler</a:t>
            </a:r>
            <a:endParaRPr>
              <a:solidFill>
                <a:srgbClr val="FFFFFF"/>
              </a:solidFill>
              <a:latin typeface="Montserrat"/>
              <a:ea typeface="Montserrat"/>
              <a:cs typeface="Montserrat"/>
              <a:sym typeface="Montserrat"/>
            </a:endParaRPr>
          </a:p>
          <a:p>
            <a:pPr indent="-342900" lvl="0" marL="457200" rtl="0" algn="l">
              <a:lnSpc>
                <a:spcPct val="15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Low-Frequency Cosmology (LoCo) Lab </a:t>
            </a:r>
            <a:endParaRPr>
              <a:solidFill>
                <a:srgbClr val="FFFFFF"/>
              </a:solidFill>
              <a:latin typeface="Montserrat"/>
              <a:ea typeface="Montserrat"/>
              <a:cs typeface="Montserrat"/>
              <a:sym typeface="Montserrat"/>
            </a:endParaRPr>
          </a:p>
          <a:p>
            <a:pPr indent="-342900" lvl="0" marL="457200" rtl="0" algn="l">
              <a:lnSpc>
                <a:spcPct val="15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ASU/NASA Space Grant Consortiu</a:t>
            </a:r>
            <a:r>
              <a:rPr lang="en">
                <a:solidFill>
                  <a:srgbClr val="FFFFFF"/>
                </a:solidFill>
                <a:latin typeface="Montserrat"/>
                <a:ea typeface="Montserrat"/>
                <a:cs typeface="Montserrat"/>
                <a:sym typeface="Montserrat"/>
              </a:rPr>
              <a:t>m</a:t>
            </a:r>
            <a:endParaRPr>
              <a:solidFill>
                <a:srgbClr val="FFFFFF"/>
              </a:solidFill>
              <a:latin typeface="Montserrat"/>
              <a:ea typeface="Montserrat"/>
              <a:cs typeface="Montserrat"/>
              <a:sym typeface="Montserrat"/>
            </a:endParaRPr>
          </a:p>
          <a:p>
            <a:pPr indent="0" lvl="0" marL="0" rtl="0" algn="l">
              <a:lnSpc>
                <a:spcPct val="150000"/>
              </a:lnSpc>
              <a:spcBef>
                <a:spcPts val="1600"/>
              </a:spcBef>
              <a:spcAft>
                <a:spcPts val="1600"/>
              </a:spcAft>
              <a:buNone/>
            </a:pPr>
            <a:r>
              <a:rPr lang="en">
                <a:solidFill>
                  <a:srgbClr val="FFFFFF"/>
                </a:solidFill>
                <a:latin typeface="Montserrat"/>
                <a:ea typeface="Montserrat"/>
                <a:cs typeface="Montserrat"/>
                <a:sym typeface="Montserrat"/>
              </a:rPr>
              <a:t>Without their contributions, this work would not have been possible</a:t>
            </a:r>
            <a:endParaRPr>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History of the Universe</a:t>
            </a:r>
            <a:endParaRPr>
              <a:latin typeface="Montserrat"/>
              <a:ea typeface="Montserrat"/>
              <a:cs typeface="Montserrat"/>
              <a:sym typeface="Montserrat"/>
            </a:endParaRPr>
          </a:p>
        </p:txBody>
      </p:sp>
      <p:pic>
        <p:nvPicPr>
          <p:cNvPr id="72" name="Google Shape;72;p15"/>
          <p:cNvPicPr preferRelativeResize="0"/>
          <p:nvPr/>
        </p:nvPicPr>
        <p:blipFill>
          <a:blip r:embed="rId3">
            <a:alphaModFix/>
          </a:blip>
          <a:stretch>
            <a:fillRect/>
          </a:stretch>
        </p:blipFill>
        <p:spPr>
          <a:xfrm>
            <a:off x="746637" y="1017725"/>
            <a:ext cx="7650727" cy="3820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Hydrogen Epoch of Reionization Array (HERA)</a:t>
            </a:r>
            <a:endParaRPr sz="2400">
              <a:latin typeface="Montserrat"/>
              <a:ea typeface="Montserrat"/>
              <a:cs typeface="Montserrat"/>
              <a:sym typeface="Montserrat"/>
            </a:endParaRPr>
          </a:p>
        </p:txBody>
      </p:sp>
      <p:pic>
        <p:nvPicPr>
          <p:cNvPr id="78" name="Google Shape;78;p16"/>
          <p:cNvPicPr preferRelativeResize="0"/>
          <p:nvPr/>
        </p:nvPicPr>
        <p:blipFill>
          <a:blip r:embed="rId3">
            <a:alphaModFix/>
          </a:blip>
          <a:stretch>
            <a:fillRect/>
          </a:stretch>
        </p:blipFill>
        <p:spPr>
          <a:xfrm>
            <a:off x="685500" y="1152475"/>
            <a:ext cx="3655348" cy="3416398"/>
          </a:xfrm>
          <a:prstGeom prst="rect">
            <a:avLst/>
          </a:prstGeom>
          <a:noFill/>
          <a:ln>
            <a:noFill/>
          </a:ln>
        </p:spPr>
      </p:pic>
      <p:pic>
        <p:nvPicPr>
          <p:cNvPr id="79" name="Google Shape;79;p16"/>
          <p:cNvPicPr preferRelativeResize="0"/>
          <p:nvPr/>
        </p:nvPicPr>
        <p:blipFill>
          <a:blip r:embed="rId4">
            <a:alphaModFix/>
          </a:blip>
          <a:stretch>
            <a:fillRect/>
          </a:stretch>
        </p:blipFill>
        <p:spPr>
          <a:xfrm>
            <a:off x="4803150" y="1152475"/>
            <a:ext cx="3657601" cy="3416399"/>
          </a:xfrm>
          <a:prstGeom prst="rect">
            <a:avLst/>
          </a:prstGeom>
          <a:noFill/>
          <a:ln>
            <a:noFill/>
          </a:ln>
        </p:spPr>
      </p:pic>
      <p:sp>
        <p:nvSpPr>
          <p:cNvPr id="80" name="Google Shape;80;p16"/>
          <p:cNvSpPr txBox="1"/>
          <p:nvPr/>
        </p:nvSpPr>
        <p:spPr>
          <a:xfrm>
            <a:off x="0" y="4636600"/>
            <a:ext cx="9144000" cy="10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Montserrat"/>
                <a:ea typeface="Montserrat"/>
                <a:cs typeface="Montserrat"/>
                <a:sym typeface="Montserrat"/>
              </a:rPr>
              <a:t>The Hydrogen Epoch of Reionization Array is hosted by the South African Radio Astronomy Observatory, which is a facility of the National Research Foundation, an agency of the Department of Science and Technology.This material is based upon work supported by the National Science Foundation under Grant No. 1636646, the Gordon and Betty Moore Foundation, and institutional support from the</a:t>
            </a:r>
            <a:endParaRPr sz="7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700">
                <a:solidFill>
                  <a:srgbClr val="FFFFFF"/>
                </a:solidFill>
                <a:latin typeface="Montserrat"/>
                <a:ea typeface="Montserrat"/>
                <a:cs typeface="Montserrat"/>
                <a:sym typeface="Montserrat"/>
              </a:rPr>
              <a:t>HERA collaboration partners.</a:t>
            </a:r>
            <a:endParaRPr sz="7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Receiver</a:t>
            </a:r>
            <a:r>
              <a:rPr lang="en" sz="2400">
                <a:latin typeface="Montserrat"/>
                <a:ea typeface="Montserrat"/>
                <a:cs typeface="Montserrat"/>
                <a:sym typeface="Montserrat"/>
              </a:rPr>
              <a:t> Temperature</a:t>
            </a:r>
            <a:endParaRPr sz="2400">
              <a:latin typeface="Montserrat"/>
              <a:ea typeface="Montserrat"/>
              <a:cs typeface="Montserrat"/>
              <a:sym typeface="Montserrat"/>
            </a:endParaRPr>
          </a:p>
        </p:txBody>
      </p:sp>
      <p:pic>
        <p:nvPicPr>
          <p:cNvPr id="86" name="Google Shape;86;p17"/>
          <p:cNvPicPr preferRelativeResize="0"/>
          <p:nvPr/>
        </p:nvPicPr>
        <p:blipFill>
          <a:blip r:embed="rId3">
            <a:alphaModFix/>
          </a:blip>
          <a:stretch>
            <a:fillRect/>
          </a:stretch>
        </p:blipFill>
        <p:spPr>
          <a:xfrm>
            <a:off x="5248549" y="2064275"/>
            <a:ext cx="3583749" cy="402000"/>
          </a:xfrm>
          <a:prstGeom prst="rect">
            <a:avLst/>
          </a:prstGeom>
          <a:noFill/>
          <a:ln>
            <a:noFill/>
          </a:ln>
        </p:spPr>
      </p:pic>
      <p:pic>
        <p:nvPicPr>
          <p:cNvPr id="87" name="Google Shape;87;p17"/>
          <p:cNvPicPr preferRelativeResize="0"/>
          <p:nvPr/>
        </p:nvPicPr>
        <p:blipFill>
          <a:blip r:embed="rId4">
            <a:alphaModFix/>
          </a:blip>
          <a:stretch>
            <a:fillRect/>
          </a:stretch>
        </p:blipFill>
        <p:spPr>
          <a:xfrm>
            <a:off x="6238698" y="2920450"/>
            <a:ext cx="1603450" cy="869400"/>
          </a:xfrm>
          <a:prstGeom prst="rect">
            <a:avLst/>
          </a:prstGeom>
          <a:noFill/>
          <a:ln>
            <a:noFill/>
          </a:ln>
        </p:spPr>
      </p:pic>
      <p:sp>
        <p:nvSpPr>
          <p:cNvPr id="88" name="Google Shape;88;p17"/>
          <p:cNvSpPr txBox="1"/>
          <p:nvPr/>
        </p:nvSpPr>
        <p:spPr>
          <a:xfrm>
            <a:off x="311700" y="1285875"/>
            <a:ext cx="4629600" cy="3525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FFFFFF"/>
              </a:buClr>
              <a:buSzPts val="1400"/>
              <a:buFont typeface="Montserrat"/>
              <a:buChar char="●"/>
            </a:pPr>
            <a:r>
              <a:rPr lang="en">
                <a:solidFill>
                  <a:srgbClr val="FFFFFF"/>
                </a:solidFill>
                <a:latin typeface="Montserrat"/>
                <a:ea typeface="Montserrat"/>
                <a:cs typeface="Montserrat"/>
                <a:sym typeface="Montserrat"/>
              </a:rPr>
              <a:t>Receiver temperature is noise due to the receiver itself</a:t>
            </a:r>
            <a:endParaRPr>
              <a:solidFill>
                <a:srgbClr val="FFFFFF"/>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FFFFFF"/>
              </a:buClr>
              <a:buSzPts val="1400"/>
              <a:buFont typeface="Montserrat"/>
              <a:buChar char="●"/>
            </a:pPr>
            <a:r>
              <a:rPr lang="en">
                <a:solidFill>
                  <a:srgbClr val="FFFFFF"/>
                </a:solidFill>
                <a:latin typeface="Montserrat"/>
                <a:ea typeface="Montserrat"/>
                <a:cs typeface="Montserrat"/>
                <a:sym typeface="Montserrat"/>
              </a:rPr>
              <a:t>The noise of HERA observations is proportional to the receiver temperature </a:t>
            </a:r>
            <a:endParaRPr>
              <a:solidFill>
                <a:srgbClr val="FFFFFF"/>
              </a:solidFill>
              <a:latin typeface="Montserrat"/>
              <a:ea typeface="Montserrat"/>
              <a:cs typeface="Montserrat"/>
              <a:sym typeface="Montserrat"/>
            </a:endParaRPr>
          </a:p>
          <a:p>
            <a:pPr indent="-317500" lvl="0" marL="457200" rtl="0" algn="l">
              <a:lnSpc>
                <a:spcPct val="150000"/>
              </a:lnSpc>
              <a:spcBef>
                <a:spcPts val="0"/>
              </a:spcBef>
              <a:spcAft>
                <a:spcPts val="0"/>
              </a:spcAft>
              <a:buClr>
                <a:srgbClr val="FFFFFF"/>
              </a:buClr>
              <a:buSzPts val="1400"/>
              <a:buFont typeface="Montserrat"/>
              <a:buChar char="●"/>
            </a:pPr>
            <a:r>
              <a:rPr lang="en">
                <a:solidFill>
                  <a:srgbClr val="FFFFFF"/>
                </a:solidFill>
                <a:latin typeface="Montserrat"/>
                <a:ea typeface="Montserrat"/>
                <a:cs typeface="Montserrat"/>
                <a:sym typeface="Montserrat"/>
              </a:rPr>
              <a:t>Knowledge of the receiver temperature is necessary if we wish to know the sensitivity of HERA</a:t>
            </a:r>
            <a:endParaRPr>
              <a:solidFill>
                <a:srgbClr val="FFFFFF"/>
              </a:solidFill>
              <a:latin typeface="Montserrat"/>
              <a:ea typeface="Montserrat"/>
              <a:cs typeface="Montserrat"/>
              <a:sym typeface="Montserrat"/>
            </a:endParaRPr>
          </a:p>
          <a:p>
            <a:pPr indent="0" lvl="0" marL="457200" rtl="0" algn="l">
              <a:lnSpc>
                <a:spcPct val="150000"/>
              </a:lnSpc>
              <a:spcBef>
                <a:spcPts val="0"/>
              </a:spcBef>
              <a:spcAft>
                <a:spcPts val="0"/>
              </a:spcAft>
              <a:buNone/>
            </a:pPr>
            <a:r>
              <a:t/>
            </a:r>
            <a:endParaRPr sz="1800">
              <a:solidFill>
                <a:srgbClr val="FFFFFF"/>
              </a:solidFill>
              <a:latin typeface="Montserrat"/>
              <a:ea typeface="Montserrat"/>
              <a:cs typeface="Montserrat"/>
              <a:sym typeface="Montserrat"/>
            </a:endParaRPr>
          </a:p>
          <a:p>
            <a:pPr indent="0" lvl="0" marL="457200" rtl="0" algn="l">
              <a:lnSpc>
                <a:spcPct val="150000"/>
              </a:lnSpc>
              <a:spcBef>
                <a:spcPts val="0"/>
              </a:spcBef>
              <a:spcAft>
                <a:spcPts val="0"/>
              </a:spcAft>
              <a:buNone/>
            </a:pPr>
            <a:r>
              <a:t/>
            </a:r>
            <a:endParaRPr>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Modeling Data</a:t>
            </a:r>
            <a:endParaRPr sz="2400">
              <a:latin typeface="Montserrat"/>
              <a:ea typeface="Montserrat"/>
              <a:cs typeface="Montserrat"/>
              <a:sym typeface="Montserrat"/>
            </a:endParaRPr>
          </a:p>
        </p:txBody>
      </p:sp>
      <p:sp>
        <p:nvSpPr>
          <p:cNvPr id="94" name="Google Shape;94;p18"/>
          <p:cNvSpPr txBox="1"/>
          <p:nvPr/>
        </p:nvSpPr>
        <p:spPr>
          <a:xfrm>
            <a:off x="556625" y="1277800"/>
            <a:ext cx="17328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latin typeface="Montserrat"/>
                <a:ea typeface="Montserrat"/>
                <a:cs typeface="Montserrat"/>
                <a:sym typeface="Montserrat"/>
              </a:rPr>
              <a:t>Global Sky Model</a:t>
            </a:r>
            <a:endParaRPr u="sng">
              <a:solidFill>
                <a:srgbClr val="FFFFFF"/>
              </a:solidFill>
              <a:latin typeface="Montserrat"/>
              <a:ea typeface="Montserrat"/>
              <a:cs typeface="Montserrat"/>
              <a:sym typeface="Montserrat"/>
            </a:endParaRPr>
          </a:p>
        </p:txBody>
      </p:sp>
      <p:sp>
        <p:nvSpPr>
          <p:cNvPr id="95" name="Google Shape;95;p18"/>
          <p:cNvSpPr txBox="1"/>
          <p:nvPr/>
        </p:nvSpPr>
        <p:spPr>
          <a:xfrm>
            <a:off x="3077688" y="1277800"/>
            <a:ext cx="19365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latin typeface="Montserrat"/>
                <a:ea typeface="Montserrat"/>
                <a:cs typeface="Montserrat"/>
                <a:sym typeface="Montserrat"/>
              </a:rPr>
              <a:t>HERA Beam Model</a:t>
            </a:r>
            <a:endParaRPr u="sng">
              <a:solidFill>
                <a:srgbClr val="FFFFFF"/>
              </a:solidFill>
              <a:latin typeface="Montserrat"/>
              <a:ea typeface="Montserrat"/>
              <a:cs typeface="Montserrat"/>
              <a:sym typeface="Montserrat"/>
            </a:endParaRPr>
          </a:p>
        </p:txBody>
      </p:sp>
      <p:pic>
        <p:nvPicPr>
          <p:cNvPr id="96" name="Google Shape;96;p18"/>
          <p:cNvPicPr preferRelativeResize="0"/>
          <p:nvPr/>
        </p:nvPicPr>
        <p:blipFill>
          <a:blip r:embed="rId3">
            <a:alphaModFix/>
          </a:blip>
          <a:stretch>
            <a:fillRect/>
          </a:stretch>
        </p:blipFill>
        <p:spPr>
          <a:xfrm>
            <a:off x="2764150" y="1725950"/>
            <a:ext cx="2563583" cy="2569951"/>
          </a:xfrm>
          <a:prstGeom prst="rect">
            <a:avLst/>
          </a:prstGeom>
          <a:noFill/>
          <a:ln>
            <a:noFill/>
          </a:ln>
        </p:spPr>
      </p:pic>
      <p:pic>
        <p:nvPicPr>
          <p:cNvPr id="97" name="Google Shape;97;p18"/>
          <p:cNvPicPr preferRelativeResize="0"/>
          <p:nvPr/>
        </p:nvPicPr>
        <p:blipFill>
          <a:blip r:embed="rId4">
            <a:alphaModFix/>
          </a:blip>
          <a:stretch>
            <a:fillRect/>
          </a:stretch>
        </p:blipFill>
        <p:spPr>
          <a:xfrm>
            <a:off x="197463" y="1784350"/>
            <a:ext cx="2451113" cy="2453157"/>
          </a:xfrm>
          <a:prstGeom prst="rect">
            <a:avLst/>
          </a:prstGeom>
          <a:noFill/>
          <a:ln>
            <a:noFill/>
          </a:ln>
        </p:spPr>
      </p:pic>
      <p:sp>
        <p:nvSpPr>
          <p:cNvPr id="98" name="Google Shape;98;p18"/>
          <p:cNvSpPr txBox="1"/>
          <p:nvPr/>
        </p:nvSpPr>
        <p:spPr>
          <a:xfrm>
            <a:off x="6529421" y="1277800"/>
            <a:ext cx="15564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latin typeface="Montserrat"/>
                <a:ea typeface="Montserrat"/>
                <a:cs typeface="Montserrat"/>
                <a:sym typeface="Montserrat"/>
              </a:rPr>
              <a:t>Model vs. Data</a:t>
            </a:r>
            <a:endParaRPr u="sng">
              <a:solidFill>
                <a:srgbClr val="FFFFFF"/>
              </a:solidFill>
              <a:latin typeface="Montserrat"/>
              <a:ea typeface="Montserrat"/>
              <a:cs typeface="Montserrat"/>
              <a:sym typeface="Montserrat"/>
            </a:endParaRPr>
          </a:p>
        </p:txBody>
      </p:sp>
      <p:pic>
        <p:nvPicPr>
          <p:cNvPr id="99" name="Google Shape;99;p18"/>
          <p:cNvPicPr preferRelativeResize="0"/>
          <p:nvPr/>
        </p:nvPicPr>
        <p:blipFill>
          <a:blip r:embed="rId5">
            <a:alphaModFix/>
          </a:blip>
          <a:stretch>
            <a:fillRect/>
          </a:stretch>
        </p:blipFill>
        <p:spPr>
          <a:xfrm>
            <a:off x="5696475" y="1784350"/>
            <a:ext cx="3222301" cy="2453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Receiver Temperature Estimates</a:t>
            </a:r>
            <a:endParaRPr sz="2400">
              <a:latin typeface="Montserrat"/>
              <a:ea typeface="Montserrat"/>
              <a:cs typeface="Montserrat"/>
              <a:sym typeface="Montserrat"/>
            </a:endParaRPr>
          </a:p>
        </p:txBody>
      </p:sp>
      <p:pic>
        <p:nvPicPr>
          <p:cNvPr id="105" name="Google Shape;105;p19"/>
          <p:cNvPicPr preferRelativeResize="0"/>
          <p:nvPr/>
        </p:nvPicPr>
        <p:blipFill>
          <a:blip r:embed="rId3">
            <a:alphaModFix/>
          </a:blip>
          <a:stretch>
            <a:fillRect/>
          </a:stretch>
        </p:blipFill>
        <p:spPr>
          <a:xfrm>
            <a:off x="347472" y="1145000"/>
            <a:ext cx="8458197" cy="36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a:ea typeface="Montserrat"/>
                <a:cs typeface="Montserrat"/>
                <a:sym typeface="Montserrat"/>
              </a:rPr>
              <a:t>Receiver Temperature Estimates</a:t>
            </a:r>
            <a:endParaRPr sz="2400">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111" name="Google Shape;111;p20"/>
          <p:cNvPicPr preferRelativeResize="0"/>
          <p:nvPr/>
        </p:nvPicPr>
        <p:blipFill>
          <a:blip r:embed="rId3">
            <a:alphaModFix/>
          </a:blip>
          <a:stretch>
            <a:fillRect/>
          </a:stretch>
        </p:blipFill>
        <p:spPr>
          <a:xfrm>
            <a:off x="338328" y="1170432"/>
            <a:ext cx="8458201" cy="365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400">
                <a:solidFill>
                  <a:srgbClr val="FFFFFF"/>
                </a:solidFill>
                <a:latin typeface="Montserrat"/>
                <a:ea typeface="Montserrat"/>
                <a:cs typeface="Montserrat"/>
                <a:sym typeface="Montserrat"/>
              </a:rPr>
              <a:t>Uncertainty on Receiver Temperature Estimate</a:t>
            </a:r>
            <a:endParaRPr sz="2400">
              <a:solidFill>
                <a:srgbClr val="FFFFFF"/>
              </a:solidFill>
              <a:latin typeface="Montserrat"/>
              <a:ea typeface="Montserrat"/>
              <a:cs typeface="Montserrat"/>
              <a:sym typeface="Montserrat"/>
            </a:endParaRPr>
          </a:p>
          <a:p>
            <a:pPr indent="0" lvl="0" marL="0" rtl="0" algn="ctr">
              <a:spcBef>
                <a:spcPts val="1600"/>
              </a:spcBef>
              <a:spcAft>
                <a:spcPts val="0"/>
              </a:spcAft>
              <a:buNone/>
            </a:pPr>
            <a:r>
              <a:t/>
            </a:r>
            <a:endParaRPr sz="2400">
              <a:latin typeface="Montserrat"/>
              <a:ea typeface="Montserrat"/>
              <a:cs typeface="Montserrat"/>
              <a:sym typeface="Montserrat"/>
            </a:endParaRPr>
          </a:p>
        </p:txBody>
      </p:sp>
      <p:pic>
        <p:nvPicPr>
          <p:cNvPr id="117" name="Google Shape;117;p21"/>
          <p:cNvPicPr preferRelativeResize="0"/>
          <p:nvPr/>
        </p:nvPicPr>
        <p:blipFill>
          <a:blip r:embed="rId3">
            <a:alphaModFix/>
          </a:blip>
          <a:stretch>
            <a:fillRect/>
          </a:stretch>
        </p:blipFill>
        <p:spPr>
          <a:xfrm>
            <a:off x="342700" y="1170350"/>
            <a:ext cx="8458625" cy="3655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